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3" r:id="rId2"/>
    <p:sldId id="290" r:id="rId3"/>
    <p:sldId id="291" r:id="rId4"/>
    <p:sldId id="264" r:id="rId5"/>
    <p:sldId id="272" r:id="rId6"/>
    <p:sldId id="275" r:id="rId7"/>
    <p:sldId id="276" r:id="rId8"/>
    <p:sldId id="269" r:id="rId9"/>
    <p:sldId id="268" r:id="rId10"/>
    <p:sldId id="271" r:id="rId11"/>
    <p:sldId id="283" r:id="rId12"/>
    <p:sldId id="285" r:id="rId13"/>
    <p:sldId id="286" r:id="rId14"/>
    <p:sldId id="289" r:id="rId15"/>
    <p:sldId id="292" r:id="rId16"/>
  </p:sldIdLst>
  <p:sldSz cx="9144000" cy="6858000" type="screen4x3"/>
  <p:notesSz cx="6735763" cy="98694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3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4F04802-91FF-4C11-B252-6A3246D8B304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0020780-3C68-46F1-A86C-03F13CAF48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CB75A-73B5-4272-B136-1E9DC819E474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56C84-B816-4199-84F2-F6F83F426A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5BD67-8DE4-4636-A6DF-B28C06378C7F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5574F-331A-4D3A-9E85-85352E011B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5D512-188D-4467-9581-4FD9CB03249A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8F9A9-53A5-40A6-825C-AB07F16970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884CD48-122B-41A6-9877-D39394C7236E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F7AEAE7-AF3C-4D52-9230-7D97E96FDE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D39D2-C3B9-4B1C-8971-4EC4A0ACCCB5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51120-B6A5-4B26-8EA8-72E3E831A1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E2B164-806F-4972-B194-E01695B8E0A8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968AD18-FD34-4F35-97C5-232548B96A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CB7BF-C7B7-4C4A-AA3B-480AD8B9826E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FD6B6-285D-4720-B662-15DC16D14E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BEAA2B4-4FE7-4336-8DFC-D5CBC88024C8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066BAF0-E937-4E40-85D3-6060E9CBB2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0337A35-6B76-487C-BC3F-9D8705F51CA7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2310DAB-67DD-40B2-A1CC-DA59A1A733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Прямоугольник 7"/>
          <p:cNvGrpSpPr>
            <a:grpSpLocks/>
          </p:cNvGrpSpPr>
          <p:nvPr/>
        </p:nvGrpSpPr>
        <p:grpSpPr bwMode="auto">
          <a:xfrm>
            <a:off x="646113" y="969963"/>
            <a:ext cx="4803775" cy="4802187"/>
            <a:chOff x="407" y="611"/>
            <a:chExt cx="3026" cy="3025"/>
          </a:xfrm>
        </p:grpSpPr>
        <p:pic>
          <p:nvPicPr>
            <p:cNvPr id="6" name="Прямоугольник 7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07" y="611"/>
              <a:ext cx="3026" cy="3025"/>
            </a:xfrm>
            <a:prstGeom prst="rect">
              <a:avLst/>
            </a:prstGeom>
            <a:noFill/>
          </p:spPr>
        </p:pic>
        <p:sp>
          <p:nvSpPr>
            <p:cNvPr id="7" name="Text Box 3"/>
            <p:cNvSpPr txBox="1">
              <a:spLocks noChangeArrowheads="1"/>
            </p:cNvSpPr>
            <p:nvPr/>
          </p:nvSpPr>
          <p:spPr bwMode="auto">
            <a:xfrm>
              <a:off x="480" y="672"/>
              <a:ext cx="2880" cy="2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274320"/>
            <a:lstStyle/>
            <a:p>
              <a:pPr indent="-282575">
                <a:lnSpc>
                  <a:spcPts val="3000"/>
                </a:lnSpc>
                <a:spcBef>
                  <a:spcPts val="600"/>
                </a:spcBef>
                <a:buClr>
                  <a:schemeClr val="accent1"/>
                </a:buClr>
                <a:buSzPct val="80000"/>
                <a:buFont typeface="Wingdings 2" pitchFamily="18" charset="2"/>
                <a:buNone/>
              </a:pPr>
              <a:endParaRPr lang="en-US" sz="3200">
                <a:latin typeface="Georgia" pitchFamily="18" charset="0"/>
              </a:endParaRPr>
            </a:p>
          </p:txBody>
        </p:sp>
      </p:grpSp>
      <p:sp>
        <p:nvSpPr>
          <p:cNvPr id="8" name="Блок-схема: процесс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Блок-схема: процесс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AC57A86-3E39-4A5B-99C8-DAD05CE3A9B1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11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66AE053-6207-49E6-9BC2-7DA219ACFE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5350DFE4-90EB-4EBA-A5FA-5D8FDC0A69F2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0A58A7A5-1190-46FD-99E1-458F87B7E5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1" r:id="rId2"/>
    <p:sldLayoutId id="2147483733" r:id="rId3"/>
    <p:sldLayoutId id="2147483730" r:id="rId4"/>
    <p:sldLayoutId id="2147483734" r:id="rId5"/>
    <p:sldLayoutId id="2147483729" r:id="rId6"/>
    <p:sldLayoutId id="2147483735" r:id="rId7"/>
    <p:sldLayoutId id="2147483736" r:id="rId8"/>
    <p:sldLayoutId id="2147483737" r:id="rId9"/>
    <p:sldLayoutId id="2147483728" r:id="rId10"/>
    <p:sldLayoutId id="214748372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eorg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eorg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eorg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eorgia" pitchFamily="18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4716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2">
                    <a:satMod val="130000"/>
                  </a:schemeClr>
                </a:solidFill>
                <a:effectLst/>
              </a:rPr>
              <a:t>Содержание образования и пути повышения качества образования.</a:t>
            </a:r>
            <a:endParaRPr lang="ru-RU" sz="3200" dirty="0">
              <a:solidFill>
                <a:schemeClr val="tx2">
                  <a:satMod val="130000"/>
                </a:schemeClr>
              </a:solidFill>
              <a:effectLst/>
            </a:endParaRPr>
          </a:p>
        </p:txBody>
      </p:sp>
      <p:sp>
        <p:nvSpPr>
          <p:cNvPr id="13314" name="Rectangle 1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991356"/>
            <a:ext cx="7034213" cy="584775"/>
          </a:xfrm>
        </p:spPr>
        <p:txBody>
          <a:bodyPr tIns="45720" anchor="ctr">
            <a:spAutoFit/>
          </a:bodyPr>
          <a:lstStyle/>
          <a:p>
            <a:pPr marL="0"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3200" b="1" dirty="0" smtClean="0">
              <a:solidFill>
                <a:schemeClr val="tx1"/>
              </a:solidFill>
              <a:latin typeface="Arial" charset="0"/>
              <a:ea typeface="Calibri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04813"/>
            <a:ext cx="8229600" cy="56911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u="sng" smtClean="0"/>
              <a:t>Для учителей: 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с умением подготовить школьника в ВУЗ, глубоким раскрытием наиболее интересных вопросов науки, подготовкой ученика не только умственно, но и нравственно (морально); 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с умением ученика самостоятельно мыслить, анализировать и самостоятельно работать; 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со школой, которая учитывает индивидуальные особенности школьника, способности и потребности детей; где учителя придерживаются гуманистического принципа воспитания, где есть творческие педагоги и мудрое руководство; 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с профессиональной позицией и самоощущением учителя, когда он четко представляет свои цели, знает как их достичь и чувствует душевный комфорт. </a:t>
            </a:r>
          </a:p>
          <a:p>
            <a:pPr>
              <a:lnSpc>
                <a:spcPct val="90000"/>
              </a:lnSpc>
            </a:pPr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 rot="20724704">
            <a:off x="779463" y="280988"/>
            <a:ext cx="2520950" cy="2232025"/>
          </a:xfrm>
        </p:spPr>
      </p:pic>
      <p:pic>
        <p:nvPicPr>
          <p:cNvPr id="31747" name="Рисунок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2138" y="1052513"/>
            <a:ext cx="184150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Рисунок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810443">
            <a:off x="5654675" y="3181350"/>
            <a:ext cx="2447925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Рисунок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450" y="2997200"/>
            <a:ext cx="1944688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0" name="Рисунок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6463" y="115888"/>
            <a:ext cx="27352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1" name="Рисунок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132138" y="4365625"/>
            <a:ext cx="2519362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2" name="Рисунок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524750" y="981075"/>
            <a:ext cx="1511300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4716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1925" y="333375"/>
            <a:ext cx="7407275" cy="6119813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Самостоятельный выбор учащимся (темы, уровня сложности задания, форм и способов работы и т.д.).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Самостоятельная учебная работа, деятельность (самостоятельное осуществление разных видов работы, в процессе которой происходит формирование умений, понятий, представлений, компетентностей).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Осознанность цели работы и ответственность за результат.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Реализация индивидуальных интересов учащихся.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Групповая работа (распределение обязанностей, планирование, дискуссия, оценка и рефлексивное обсуждение результатов).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Формирование понятий и организация своих действий на их основе.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Использование системы оценивания, адекватной требуемым образовательным результатам (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портфолио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дневник достижений, карта успеха ученика и т.д.).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4716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913" y="188913"/>
            <a:ext cx="7405687" cy="597693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Демонстрировать заинтересованность в успехе учащихся по достижению поставленных целей.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Побуждать к постановке трудных, но реалистичных целей.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Побуждать к выражению своей точки зрения, отличной от окружающих.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Включать учащихся в разные виды деятельности, способствующие развитию у них  различных способностей.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Создавать условия для проявления инициативы на основе собственных представлений.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Учить не бояться высказывать свое понимание проблемы. 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Учить выслушивать и стараться понять мнение других, но иметь право не соглашаться с ним.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Показывать ученикам, как можно самостоятельно учиться и придумывать что-то новое.</a:t>
            </a:r>
            <a:endParaRPr lang="ru-RU" sz="180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Демонстрировать учащимся, что осознание того, что я чего-то «не знаю», «не умею» или «не понимаю» не только не стыдно, но является первым необходимым шагом к «знаю», «умею» и «понимаю».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350" y="188913"/>
            <a:ext cx="7497763" cy="1143000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tx2">
                    <a:satMod val="130000"/>
                  </a:schemeClr>
                </a:solidFill>
              </a:rPr>
              <a:t>Редьярд</a:t>
            </a: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 Джозеф Киплинг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5" name="Содержимое 4"/>
          <p:cNvPicPr>
            <a:picLocks noGrp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58900" y="1395413"/>
            <a:ext cx="7656513" cy="4956175"/>
          </a:xfrm>
        </p:spPr>
      </p:pic>
      <p:pic>
        <p:nvPicPr>
          <p:cNvPr id="3584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363" y="2708275"/>
            <a:ext cx="2808287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343151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Проект решения 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Активизировать  методическую и учебную деятельность по направлению «Пути повышения качества  образования  в лицее» с этой целью: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А) рассмотреть вопрос на заседаниях МО и кафедр, создать банк предложений и материалов из опыта работы 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Отв.  рук. МО и кафедр до 01.04.2018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провести единый методический день по проблеме « Способы мотивации учащихся»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60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</a:t>
            </a:r>
            <a:r>
              <a: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Просветова А.А. январь 2019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С целью повышения  профессиональной  компетенции учителей  провести мастер-класс на тему «Применение  современных педагогических технологий, как способ повышения качества образования».    Отв.  руководители МО и кафедр, апрель 2018    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Разработать  систему работы со  слабоуспевающими обучающимися. 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Отв. зам. директора  Иванцова О.М.,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Чепрасова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О.С., Просветова А.А.  февраль 2018.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 Проводить мониторинговые исследования  качества знаний  учащихся в соответствии  с планом ВСОКО.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Отв. зам. директора  Иванцова О.М.,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Чепрасова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О.С., Просветова А.А.   в течение всего периода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Продолжить работу по созданию  банка административных проверочных работ, материалов для промежуточной аттестации  с размещением на сайте демо-версий 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Отв. зам. директора  Иванцова О.М.,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Чепрасова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О.С., Просветова А.А.   в течение всего периода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692696"/>
            <a:ext cx="610242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 содержанием образования следует понимать ту систему научных знаний, практических умений и навыков, а также мировоззренческих и нравственно-эстетических идей, которыми необходимо овладеть учащимся в процессе обучения, это та часть общественного опыта поколении, которая отбирается в соответствии с поставленными целями развития человека и в виде и формации передается ему</a:t>
            </a:r>
            <a:r>
              <a:rPr lang="ru-RU" sz="2800" u="sng" dirty="0" smtClean="0"/>
              <a:t>. </a:t>
            </a: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259632" y="530240"/>
            <a:ext cx="712879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содержания общего среднего образования в соответствии с высказанными выше теоретическими соображениями должно удовлетворять следующим требованиям:</a:t>
            </a:r>
            <a:endParaRPr kumimoji="0" lang="ru-RU" sz="2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соответствие социальному заказу общества;</a:t>
            </a:r>
            <a:endParaRPr kumimoji="0" lang="ru-RU" sz="2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соответствие потребностям учащихся;</a:t>
            </a:r>
            <a:endParaRPr kumimoji="0" lang="ru-RU" sz="2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соответствие критериям отбора содержания образования (научная и практическая значимость, соответствие содержания возрастным возможностям школьников, соответствие объема содержания имеющемуся времени, соответствие содержания имеющейся учебно-методической и материальной базе)</a:t>
            </a:r>
            <a:r>
              <a:rPr kumimoji="0" lang="ru-RU" sz="2400" b="0" i="0" strike="noStrike" cap="none" normalizeH="0" baseline="0" dirty="0" smtClean="0">
                <a:ln>
                  <a:noFill/>
                </a:ln>
                <a:solidFill>
                  <a:srgbClr val="1D1D1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ru-RU" sz="2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6013" y="333375"/>
            <a:ext cx="7499350" cy="5988050"/>
          </a:xfrm>
        </p:spPr>
        <p:txBody>
          <a:bodyPr>
            <a:normAutofit/>
          </a:bodyPr>
          <a:lstStyle/>
          <a:p>
            <a:pPr marL="0" indent="269875">
              <a:spcBef>
                <a:spcPct val="0"/>
              </a:spcBef>
              <a:buClrTx/>
              <a:buSzTx/>
              <a:buFont typeface="Wingdings 2"/>
              <a:buNone/>
              <a:defRPr/>
            </a:pPr>
            <a:r>
              <a:rPr lang="ru-RU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общегосударственном плане</a:t>
            </a:r>
          </a:p>
          <a:p>
            <a:pPr marL="0" indent="269875">
              <a:spcBef>
                <a:spcPct val="0"/>
              </a:spcBef>
              <a:buClrTx/>
              <a:buSzTx/>
              <a:buFont typeface="Wingdings 2"/>
              <a:buNone/>
              <a:defRPr/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качество образования </a:t>
            </a:r>
            <a:r>
              <a:rPr lang="ru-RU" sz="2400" dirty="0" smtClean="0"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это его соответствие современным жизненным потребностям развития страны.</a:t>
            </a:r>
          </a:p>
          <a:p>
            <a:pPr marL="0" indent="269875">
              <a:spcBef>
                <a:spcPct val="0"/>
              </a:spcBef>
              <a:buClrTx/>
              <a:buSzTx/>
              <a:buFont typeface="Wingdings 2"/>
              <a:buNone/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69875">
              <a:spcBef>
                <a:spcPct val="0"/>
              </a:spcBef>
              <a:buClrTx/>
              <a:buSzTx/>
              <a:buFont typeface="Wingdings 2"/>
              <a:buNone/>
              <a:defRPr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marL="0" indent="269875" eaLnBrk="0" hangingPunct="0">
              <a:spcBef>
                <a:spcPct val="0"/>
              </a:spcBef>
              <a:buClrTx/>
              <a:buSzTx/>
              <a:buFont typeface="Wingdings 2"/>
              <a:buNone/>
              <a:defRPr/>
            </a:pPr>
            <a:r>
              <a:rPr lang="ru-RU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педагогическом плане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это ориентация образования не столько на усвоение обучающимися определённой суммы знаний, сколько на развитие личности. Образовательное учреждение должно формировать новую систему универсальных знаний, умений и навыков, а также опыт самостоятельной деятельности и личной ответственности обучающихся, то есть современные ключевые компетенции, что и составляет современное содержание образования.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91133" y="561256"/>
            <a:ext cx="7498080" cy="5915744"/>
          </a:xfrm>
        </p:spPr>
        <p:txBody>
          <a:bodyPr>
            <a:normAutofit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показатели эффективности деятельности школы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уровень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обученности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учащихся;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готовность их к продолжению образования;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уровень воспитанности учащихся;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состояние здоровья детей;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уровень социальной адаптации выпускников к жизни в обществе;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уровень выполнения стандартов образования.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1435100" y="692150"/>
            <a:ext cx="7499350" cy="5556250"/>
          </a:xfrm>
        </p:spPr>
        <p:txBody>
          <a:bodyPr/>
          <a:lstStyle/>
          <a:p>
            <a:r>
              <a:rPr lang="ru-RU" smtClean="0"/>
              <a:t>Качество образования — это степень удовлетворенности ожиданий различных участников образовательного процесса: учащихся и их семей, администрации школы, остальных членов педагогического коллектива, внешних организаций, с которыми сотрудничает образовательное учреждение для достижения результата.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76517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ru-RU" sz="28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1925" y="1125538"/>
            <a:ext cx="7407275" cy="50403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600" dirty="0" smtClean="0"/>
              <a:t>образовательных результатов;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3600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600" dirty="0" smtClean="0"/>
              <a:t>организации образовательного процесса;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3600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600" dirty="0" smtClean="0"/>
              <a:t>квалификации педагогических работников.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smtClean="0">
                <a:solidFill>
                  <a:schemeClr val="tx2">
                    <a:satMod val="130000"/>
                  </a:schemeClr>
                </a:solidFill>
              </a:rPr>
              <a:t>Хорошее качество образования - это...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b="1" u="sng" dirty="0" smtClean="0"/>
              <a:t>Для учащихся</a:t>
            </a:r>
            <a:r>
              <a:rPr lang="ru-RU" sz="2400" dirty="0" smtClean="0"/>
              <a:t> хорошее качество образования связано, в первую очередь: 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/>
              <a:t>с хорошими знаниями по всем предметам, когда по окончании школы ученик без проблем может поступить в ВУЗ; 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/>
              <a:t>с возможностями в будущем достигнуть успехов в карьере, достигнуть цели, поставленной в жизни; 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/>
              <a:t>с дополнительным знанием, обучением, пониманием предметов; 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/>
              <a:t>с возможностями получения качественных, разносторонних знаний для поступления в ВУЗ; 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/>
              <a:t>с глубокими прочными знаниями по всем предметам;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92150"/>
            <a:ext cx="8229600" cy="5403850"/>
          </a:xfrm>
        </p:spPr>
        <p:txBody>
          <a:bodyPr>
            <a:normAutofit fontScale="92500"/>
          </a:bodyPr>
          <a:lstStyle/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4000" u="sng" dirty="0" smtClean="0"/>
              <a:t>Для родителей:</a:t>
            </a:r>
            <a:r>
              <a:rPr lang="ru-RU" dirty="0" smtClean="0"/>
              <a:t> 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с получением знаний, умений и навыков, которые позволяют выпускнику школы найти свое место в жизни, добиться уважения окружающих его людей; 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со знанием предметов, с хорошим оснащением школы, с профессионализмом педагогов; 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с умением учащихся применить полученные знания в жизни; с умением педагога увлечь детей своим предметом;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534</TotalTime>
  <Words>918</Words>
  <Application>Microsoft Office PowerPoint</Application>
  <PresentationFormat>Экран (4:3)</PresentationFormat>
  <Paragraphs>80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Содержание образования и пути повышения качества образования.</vt:lpstr>
      <vt:lpstr>Слайд 2</vt:lpstr>
      <vt:lpstr>Слайд 3</vt:lpstr>
      <vt:lpstr>Слайд 4</vt:lpstr>
      <vt:lpstr>Слайд 5</vt:lpstr>
      <vt:lpstr>Слайд 6</vt:lpstr>
      <vt:lpstr>   </vt:lpstr>
      <vt:lpstr>Хорошее качество образования - это... </vt:lpstr>
      <vt:lpstr>Слайд 9</vt:lpstr>
      <vt:lpstr>Слайд 10</vt:lpstr>
      <vt:lpstr>Слайд 11</vt:lpstr>
      <vt:lpstr>Слайд 12</vt:lpstr>
      <vt:lpstr>Слайд 13</vt:lpstr>
      <vt:lpstr>Редьярд Джозеф Киплинг</vt:lpstr>
      <vt:lpstr>Слайд 15</vt:lpstr>
    </vt:vector>
  </TitlesOfParts>
  <Company>МОУ "СОШ с. Алексеевка"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Кабинет математики</dc:creator>
  <cp:lastModifiedBy>SH22</cp:lastModifiedBy>
  <cp:revision>71</cp:revision>
  <dcterms:created xsi:type="dcterms:W3CDTF">2010-10-29T07:31:58Z</dcterms:created>
  <dcterms:modified xsi:type="dcterms:W3CDTF">2018-01-24T12:56:44Z</dcterms:modified>
</cp:coreProperties>
</file>